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1B9B52-EB2A-4875-9AA5-EC815AC2093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057A17-02B3-41C4-BDF7-D44C34232B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3524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04728-25BE-41B2-B4A4-7CA8EAA48F1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45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334E8-1283-4225-8357-23FF325AFEE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CC45B18-44B5-47E6-A323-1ABAA3E7A5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4378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334E8-1283-4225-8357-23FF325AFEE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45B18-44B5-47E6-A323-1ABAA3E7A5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4824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334E8-1283-4225-8357-23FF325AFEE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CC45B18-44B5-47E6-A323-1ABAA3E7A5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2259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334E8-1283-4225-8357-23FF325AFEE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CC45B18-44B5-47E6-A323-1ABAA3E7A5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5885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334E8-1283-4225-8357-23FF325AFEE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CC45B18-44B5-47E6-A323-1ABAA3E7A5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6980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334E8-1283-4225-8357-23FF325AFEE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45B18-44B5-47E6-A323-1ABAA3E7A5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9263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334E8-1283-4225-8357-23FF325AFEE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45B18-44B5-47E6-A323-1ABAA3E7A5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4459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334E8-1283-4225-8357-23FF325AFEE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45B18-44B5-47E6-A323-1ABAA3E7A5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4540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334E8-1283-4225-8357-23FF325AFEE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CC45B18-44B5-47E6-A323-1ABAA3E7A5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0280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334E8-1283-4225-8357-23FF325AFEE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CC45B18-44B5-47E6-A323-1ABAA3E7A5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1943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334E8-1283-4225-8357-23FF325AFEE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CC45B18-44B5-47E6-A323-1ABAA3E7A52E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4849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334E8-1283-4225-8357-23FF325AFEE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CC45B18-44B5-47E6-A323-1ABAA3E7A5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52616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334E8-1283-4225-8357-23FF325AFEE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CC45B18-44B5-47E6-A323-1ABAA3E7A52E}" type="slidenum">
              <a:rPr lang="en-IN" smtClean="0"/>
              <a:t>‹#›</a:t>
            </a:fld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18404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334E8-1283-4225-8357-23FF325AFEE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CC45B18-44B5-47E6-A323-1ABAA3E7A5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4988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334E8-1283-4225-8357-23FF325AFEE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45B18-44B5-47E6-A323-1ABAA3E7A5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72393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334E8-1283-4225-8357-23FF325AFEE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45B18-44B5-47E6-A323-1ABAA3E7A5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6440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334E8-1283-4225-8357-23FF325AFEE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CC45B18-44B5-47E6-A323-1ABAA3E7A5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4741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Spreadsheet Contd..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9522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Chart is a </a:t>
            </a:r>
            <a:r>
              <a:rPr lang="en-US" dirty="0" smtClean="0">
                <a:solidFill>
                  <a:srgbClr val="C00000"/>
                </a:solidFill>
              </a:rPr>
              <a:t>visual representation of data from a worksheet </a:t>
            </a:r>
            <a:r>
              <a:rPr lang="en-US" dirty="0" smtClean="0"/>
              <a:t>that can bring more understanding to the data than just looking at the numbers.</a:t>
            </a:r>
          </a:p>
          <a:p>
            <a:pPr algn="just"/>
            <a:r>
              <a:rPr lang="en-US" dirty="0" smtClean="0"/>
              <a:t>A chart is a powerful tool that allows you to visually display data in a variety of different chart formats such as Bar, Column, Pie, Line, Area, Doughnut, Scatter, Surface, or Radar charts.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50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Charts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800" dirty="0">
                <a:solidFill>
                  <a:srgbClr val="C00000"/>
                </a:solidFill>
              </a:rPr>
              <a:t>Column charts </a:t>
            </a:r>
            <a:r>
              <a:rPr lang="en-US" sz="2800" dirty="0"/>
              <a:t>use vertical bars to represent data. They can work with many different types of data, but they're most frequently used for comparing information. </a:t>
            </a:r>
          </a:p>
          <a:p>
            <a:pPr algn="just"/>
            <a:r>
              <a:rPr lang="en-US" sz="2800" dirty="0">
                <a:solidFill>
                  <a:srgbClr val="00B050"/>
                </a:solidFill>
              </a:rPr>
              <a:t>Line charts </a:t>
            </a:r>
            <a:r>
              <a:rPr lang="en-US" sz="2800" dirty="0"/>
              <a:t>are ideal for showing trends. The data points are connected with lines, making it easy to see whether values are increasing or decreasing over time. </a:t>
            </a:r>
          </a:p>
          <a:p>
            <a:pPr algn="just"/>
            <a:r>
              <a:rPr lang="en-US" sz="2800" dirty="0">
                <a:solidFill>
                  <a:srgbClr val="002060"/>
                </a:solidFill>
              </a:rPr>
              <a:t>Pie charts </a:t>
            </a:r>
            <a:r>
              <a:rPr lang="en-US" sz="2800" dirty="0"/>
              <a:t>make it easy to compare proportions. Each value is shown as a slice of the pie, so it's easy to see which values make up the percentage of a whole.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4946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Charts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>
                <a:solidFill>
                  <a:srgbClr val="C00000"/>
                </a:solidFill>
              </a:rPr>
              <a:t>Bar charts </a:t>
            </a:r>
            <a:r>
              <a:rPr lang="en-US" dirty="0" smtClean="0"/>
              <a:t>work just like Column charts, but they use horizontal bars instead of vertical bars.</a:t>
            </a:r>
          </a:p>
          <a:p>
            <a:pPr algn="just"/>
            <a:r>
              <a:rPr lang="en-US" dirty="0" smtClean="0">
                <a:solidFill>
                  <a:srgbClr val="00B050"/>
                </a:solidFill>
              </a:rPr>
              <a:t>Area charts </a:t>
            </a:r>
            <a:r>
              <a:rPr lang="en-US" dirty="0" smtClean="0"/>
              <a:t>are similar to line charts, except that the areas under the lines are filled in. </a:t>
            </a:r>
          </a:p>
          <a:p>
            <a:pPr algn="just"/>
            <a:r>
              <a:rPr lang="en-US" dirty="0" smtClean="0">
                <a:solidFill>
                  <a:srgbClr val="0070C0"/>
                </a:solidFill>
              </a:rPr>
              <a:t>Surface charts </a:t>
            </a:r>
            <a:r>
              <a:rPr lang="en-US" dirty="0" smtClean="0"/>
              <a:t>allow you to display data across a 3D landscape. They work best with large data sets, allowing you to see a variety of information at the same time.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25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a Chart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Select the cells you want to chart, including the column titles and row labels. These cells will be the source data for the chart. </a:t>
            </a:r>
          </a:p>
          <a:p>
            <a:pPr algn="just"/>
            <a:r>
              <a:rPr lang="en-US" dirty="0" smtClean="0"/>
              <a:t>From the Insert tab, click the desired Chart command. </a:t>
            </a:r>
          </a:p>
          <a:p>
            <a:pPr algn="just"/>
            <a:r>
              <a:rPr lang="en-US" dirty="0" smtClean="0"/>
              <a:t>Choose the desired chart type from the drop-down menu.</a:t>
            </a:r>
          </a:p>
          <a:p>
            <a:pPr algn="just"/>
            <a:r>
              <a:rPr lang="en-US" dirty="0" smtClean="0"/>
              <a:t>The selected chart will be inserted in the worksheet.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87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Pivot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A pivot table is a </a:t>
            </a:r>
            <a:r>
              <a:rPr lang="en-US" dirty="0" smtClean="0">
                <a:solidFill>
                  <a:srgbClr val="C00000"/>
                </a:solidFill>
              </a:rPr>
              <a:t>statistics tool that summarizes and reorganizes selected columns and rows of data in a </a:t>
            </a:r>
            <a:r>
              <a:rPr lang="en-US" u="sng" dirty="0" smtClean="0">
                <a:solidFill>
                  <a:srgbClr val="C00000"/>
                </a:solidFill>
              </a:rPr>
              <a:t>spreadsheet </a:t>
            </a:r>
            <a:r>
              <a:rPr lang="en-US" dirty="0" smtClean="0"/>
              <a:t>to obtain a desired report. </a:t>
            </a:r>
          </a:p>
          <a:p>
            <a:pPr algn="just"/>
            <a:r>
              <a:rPr lang="en-US" dirty="0" smtClean="0"/>
              <a:t>The tool does not actually change the spreadsheet or database itself, it simply “pivots” or </a:t>
            </a:r>
            <a:r>
              <a:rPr lang="en-US" dirty="0" smtClean="0">
                <a:solidFill>
                  <a:srgbClr val="00B050"/>
                </a:solidFill>
              </a:rPr>
              <a:t>turns the data to view it from different perspectives.</a:t>
            </a:r>
          </a:p>
          <a:p>
            <a:pPr algn="just"/>
            <a:r>
              <a:rPr lang="en-US" dirty="0" smtClean="0"/>
              <a:t>Pivot tables are especially useful with large amounts of data that would be time-consuming to calculate by hand.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89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Pivot Table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The major features of a PivotTable are as follows- </a:t>
            </a:r>
          </a:p>
          <a:p>
            <a:pPr lvl="1" algn="just"/>
            <a:r>
              <a:rPr lang="en-US" dirty="0" smtClean="0"/>
              <a:t>Creating a PivotTable is extremely simple and fast</a:t>
            </a:r>
          </a:p>
          <a:p>
            <a:pPr lvl="1" algn="just"/>
            <a:r>
              <a:rPr lang="en-US" dirty="0" smtClean="0"/>
              <a:t>Enabling churning of data instantly by simple dragging of fields, sorting and filtering and different calculations on the data. </a:t>
            </a:r>
          </a:p>
          <a:p>
            <a:pPr lvl="1" algn="just"/>
            <a:r>
              <a:rPr lang="en-US" dirty="0" smtClean="0">
                <a:solidFill>
                  <a:srgbClr val="C00000"/>
                </a:solidFill>
              </a:rPr>
              <a:t>Ability to create reports on the fly.</a:t>
            </a:r>
          </a:p>
          <a:p>
            <a:pPr lvl="1" algn="just"/>
            <a:r>
              <a:rPr lang="en-US" dirty="0" smtClean="0"/>
              <a:t>Producing </a:t>
            </a:r>
            <a:r>
              <a:rPr lang="en-US" dirty="0" smtClean="0">
                <a:solidFill>
                  <a:srgbClr val="00B050"/>
                </a:solidFill>
              </a:rPr>
              <a:t>multiple reports from the same PivotTable in a matter of seconds. </a:t>
            </a:r>
          </a:p>
          <a:p>
            <a:pPr lvl="1" algn="just"/>
            <a:r>
              <a:rPr lang="en-US" dirty="0" smtClean="0"/>
              <a:t>Providing interactive reports to synchronize with the audience.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82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a Pivot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400" dirty="0"/>
              <a:t>Select the cells you want to create a PivotTable from.</a:t>
            </a:r>
          </a:p>
          <a:p>
            <a:pPr lvl="2" algn="just"/>
            <a:r>
              <a:rPr lang="en-US" b="1" dirty="0" smtClean="0"/>
              <a:t>Note:</a:t>
            </a:r>
            <a:r>
              <a:rPr lang="en-US" dirty="0" smtClean="0"/>
              <a:t>  Your data shouldn't have any empty rows or columns. It must have only a single-row heading.</a:t>
            </a:r>
          </a:p>
          <a:p>
            <a:pPr algn="just"/>
            <a:r>
              <a:rPr lang="en-US" sz="2400" dirty="0"/>
              <a:t>Select </a:t>
            </a:r>
            <a:r>
              <a:rPr lang="en-US" sz="2400" b="1" dirty="0"/>
              <a:t>Insert</a:t>
            </a:r>
            <a:r>
              <a:rPr lang="en-US" sz="2400" dirty="0"/>
              <a:t> &gt; </a:t>
            </a:r>
            <a:r>
              <a:rPr lang="en-US" sz="2400" b="1" dirty="0"/>
              <a:t>PivotTable</a:t>
            </a:r>
            <a:r>
              <a:rPr lang="en-US" sz="2400" dirty="0"/>
              <a:t>.</a:t>
            </a:r>
          </a:p>
          <a:p>
            <a:pPr algn="just"/>
            <a:r>
              <a:rPr lang="en-US" sz="2400" dirty="0"/>
              <a:t>Under </a:t>
            </a:r>
            <a:r>
              <a:rPr lang="en-US" sz="2400" b="1" dirty="0"/>
              <a:t>Choose the data that you want to analyze</a:t>
            </a:r>
            <a:r>
              <a:rPr lang="en-US" sz="2400" dirty="0"/>
              <a:t>, select </a:t>
            </a:r>
            <a:r>
              <a:rPr lang="en-US" sz="2400" b="1" dirty="0" err="1"/>
              <a:t>Select</a:t>
            </a:r>
            <a:r>
              <a:rPr lang="en-US" sz="2400" b="1" dirty="0"/>
              <a:t> a table or range</a:t>
            </a:r>
            <a:r>
              <a:rPr lang="en-US" sz="2400" dirty="0"/>
              <a:t>. </a:t>
            </a:r>
          </a:p>
          <a:p>
            <a:pPr algn="just"/>
            <a:r>
              <a:rPr lang="en-US" sz="2400" dirty="0"/>
              <a:t>In </a:t>
            </a:r>
            <a:r>
              <a:rPr lang="en-US" sz="2400" b="1" dirty="0"/>
              <a:t>Table/Range</a:t>
            </a:r>
            <a:r>
              <a:rPr lang="en-US" sz="2400" dirty="0"/>
              <a:t>, verify the cell range.</a:t>
            </a:r>
          </a:p>
          <a:p>
            <a:pPr algn="just"/>
            <a:r>
              <a:rPr lang="en-US" sz="2400" dirty="0"/>
              <a:t>Under </a:t>
            </a:r>
            <a:r>
              <a:rPr lang="en-US" sz="2400" b="1" dirty="0"/>
              <a:t>Choose where you want the PivotTable report to be placed</a:t>
            </a:r>
            <a:r>
              <a:rPr lang="en-US" sz="2400" dirty="0"/>
              <a:t>, select </a:t>
            </a:r>
            <a:r>
              <a:rPr lang="en-US" sz="2400" b="1" dirty="0"/>
              <a:t>New worksheet</a:t>
            </a:r>
            <a:r>
              <a:rPr lang="en-US" sz="2400" dirty="0"/>
              <a:t> to place the PivotTable in a new worksheet or </a:t>
            </a:r>
            <a:r>
              <a:rPr lang="en-US" sz="2400" b="1" dirty="0"/>
              <a:t>Existing worksheet</a:t>
            </a:r>
            <a:r>
              <a:rPr lang="en-US" sz="2400" dirty="0"/>
              <a:t> and then select the location you want the PivotTable to appear.</a:t>
            </a:r>
          </a:p>
          <a:p>
            <a:pPr algn="just"/>
            <a:r>
              <a:rPr lang="en-US" sz="2400" dirty="0"/>
              <a:t>Select </a:t>
            </a:r>
            <a:r>
              <a:rPr lang="en-US" sz="2400" b="1" dirty="0"/>
              <a:t>OK</a:t>
            </a:r>
            <a:r>
              <a:rPr lang="en-US" sz="2400" dirty="0"/>
              <a:t>.</a:t>
            </a:r>
          </a:p>
          <a:p>
            <a:pPr algn="just"/>
            <a:endParaRPr lang="en-US" sz="2400" dirty="0"/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2861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Excel Macro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An Excel macro </a:t>
            </a:r>
            <a:r>
              <a:rPr lang="en-US" dirty="0" smtClean="0">
                <a:solidFill>
                  <a:srgbClr val="C00000"/>
                </a:solidFill>
              </a:rPr>
              <a:t>is an action or a set of actions that you can record, give a name, save and run as many times </a:t>
            </a:r>
            <a:r>
              <a:rPr lang="en-US" dirty="0" smtClean="0"/>
              <a:t>as you want and whenever you want. When you create a macro, you are recording your mouse clicks and keystrokes. </a:t>
            </a:r>
          </a:p>
          <a:p>
            <a:pPr algn="just"/>
            <a:r>
              <a:rPr lang="en-US" dirty="0" smtClean="0"/>
              <a:t>When you run a saved macro, the recorded mouse clicks and keystrokes will </a:t>
            </a:r>
            <a:r>
              <a:rPr lang="en-US" dirty="0" smtClean="0">
                <a:solidFill>
                  <a:srgbClr val="00B050"/>
                </a:solidFill>
              </a:rPr>
              <a:t>be executed in the same sequence as they are recorded</a:t>
            </a:r>
            <a:r>
              <a:rPr lang="en-US" dirty="0" smtClean="0"/>
              <a:t>. </a:t>
            </a:r>
          </a:p>
          <a:p>
            <a:pPr algn="just"/>
            <a:r>
              <a:rPr lang="en-US" dirty="0" smtClean="0"/>
              <a:t>Macros </a:t>
            </a:r>
            <a:r>
              <a:rPr lang="en-US" dirty="0" smtClean="0">
                <a:solidFill>
                  <a:srgbClr val="0070C0"/>
                </a:solidFill>
              </a:rPr>
              <a:t>help you to save time on repetitive tasks </a:t>
            </a:r>
            <a:r>
              <a:rPr lang="en-US" dirty="0" smtClean="0"/>
              <a:t>involved in data manipulation and data reports that are required to be done frequently.</a:t>
            </a:r>
          </a:p>
          <a:p>
            <a:pPr algn="just"/>
            <a:r>
              <a:rPr lang="en-US" dirty="0" smtClean="0"/>
              <a:t>An Excel macro is typically created by recording a sequence of keyboard and mouse actions using the Macro Recorder. </a:t>
            </a:r>
            <a:r>
              <a:rPr lang="en-US" dirty="0" smtClean="0">
                <a:solidFill>
                  <a:srgbClr val="FF0000"/>
                </a:solidFill>
              </a:rPr>
              <a:t>It can also be created using Visual Basic.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10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Excel Macro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/>
              <a:t>You can create a macro with </a:t>
            </a:r>
            <a:r>
              <a:rPr lang="en-US" sz="2800" dirty="0">
                <a:solidFill>
                  <a:srgbClr val="C00000"/>
                </a:solidFill>
              </a:rPr>
              <a:t>Excel commands by recording the key strokes and mouse clicks, giving the macro </a:t>
            </a:r>
            <a:r>
              <a:rPr lang="en-US" sz="2800" dirty="0"/>
              <a:t>a name and specifying how to store the macro. A macro thus recorded can be run with an Excel command. </a:t>
            </a:r>
          </a:p>
          <a:p>
            <a:pPr algn="just"/>
            <a:r>
              <a:rPr lang="en-US" sz="2800" dirty="0"/>
              <a:t>Suppose you have to collect certain results repeatedly in the following format –</a:t>
            </a:r>
            <a:endParaRPr lang="en-US" sz="2800" dirty="0"/>
          </a:p>
        </p:txBody>
      </p:sp>
      <p:pic>
        <p:nvPicPr>
          <p:cNvPr id="1026" name="Picture 2" descr="C:\Users\ADEVEN\Desktop\BSc Computer Science\Office Automation Tools\macr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62676" y="4733926"/>
            <a:ext cx="4429125" cy="21240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0020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Recording a Macro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record a macro do the following –</a:t>
            </a:r>
          </a:p>
          <a:p>
            <a:pPr lvl="1"/>
            <a:r>
              <a:rPr lang="en-US" dirty="0" smtClean="0"/>
              <a:t>Click the VIEW tab on the Ribbon. </a:t>
            </a:r>
          </a:p>
          <a:p>
            <a:pPr lvl="1"/>
            <a:r>
              <a:rPr lang="en-US" dirty="0" smtClean="0"/>
              <a:t> Click Macros in the Macros group.</a:t>
            </a:r>
          </a:p>
          <a:p>
            <a:pPr lvl="1"/>
            <a:r>
              <a:rPr lang="en-US" dirty="0" smtClean="0"/>
              <a:t> Select Record Macro from the dropdown list.</a:t>
            </a:r>
          </a:p>
          <a:p>
            <a:pPr lvl="1"/>
            <a:r>
              <a:rPr lang="en-US" dirty="0" smtClean="0"/>
              <a:t>The Record Macro dialog box appears.</a:t>
            </a:r>
          </a:p>
          <a:p>
            <a:pPr lvl="1"/>
            <a:r>
              <a:rPr lang="en-US" dirty="0" smtClean="0"/>
              <a:t>Type </a:t>
            </a:r>
            <a:r>
              <a:rPr lang="en-US" dirty="0" err="1" smtClean="0"/>
              <a:t>MyFirstMacro</a:t>
            </a:r>
            <a:r>
              <a:rPr lang="en-US" dirty="0" smtClean="0"/>
              <a:t> in the Macro name box.</a:t>
            </a:r>
          </a:p>
          <a:p>
            <a:pPr lvl="1"/>
            <a:r>
              <a:rPr lang="en-US" dirty="0" smtClean="0"/>
              <a:t>Type A Simple Macro in the Description box and click OK. </a:t>
            </a:r>
          </a:p>
          <a:p>
            <a:r>
              <a:rPr lang="en-US" dirty="0" smtClean="0"/>
              <a:t>whatever key strokes and mouse clicks you do, will be recorded now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00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Recording a Macro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Click in the cell B2. </a:t>
            </a:r>
          </a:p>
          <a:p>
            <a:pPr lvl="1"/>
            <a:r>
              <a:rPr lang="en-US" dirty="0" smtClean="0"/>
              <a:t>Create the table. </a:t>
            </a:r>
          </a:p>
          <a:p>
            <a:pPr lvl="1"/>
            <a:r>
              <a:rPr lang="en-US" dirty="0" smtClean="0"/>
              <a:t> Click in a different cell in the worksheet. </a:t>
            </a:r>
          </a:p>
          <a:p>
            <a:pPr lvl="1"/>
            <a:r>
              <a:rPr lang="en-US" dirty="0" smtClean="0"/>
              <a:t>Click the VIEW tab on the Ribbon. </a:t>
            </a:r>
          </a:p>
          <a:p>
            <a:pPr lvl="1"/>
            <a:r>
              <a:rPr lang="en-US" dirty="0" smtClean="0"/>
              <a:t> Click Macros. </a:t>
            </a:r>
          </a:p>
          <a:p>
            <a:pPr lvl="1"/>
            <a:r>
              <a:rPr lang="en-US" dirty="0" smtClean="0"/>
              <a:t> Select Stop Recording from the dropdown list.</a:t>
            </a:r>
          </a:p>
          <a:p>
            <a:r>
              <a:rPr lang="en-US" dirty="0" smtClean="0"/>
              <a:t>The macro recording is completed.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0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a macro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You can run the macro you have recorded any number of times you want. </a:t>
            </a:r>
          </a:p>
          <a:p>
            <a:pPr algn="just"/>
            <a:r>
              <a:rPr lang="en-US" dirty="0" smtClean="0"/>
              <a:t>To run the macro, do the following – </a:t>
            </a:r>
          </a:p>
          <a:p>
            <a:pPr lvl="1" algn="just"/>
            <a:r>
              <a:rPr lang="en-US" dirty="0" smtClean="0"/>
              <a:t> Click on a new worksheet. Note the active cell. </a:t>
            </a:r>
          </a:p>
          <a:p>
            <a:pPr lvl="1" algn="just"/>
            <a:r>
              <a:rPr lang="en-US" dirty="0" smtClean="0"/>
              <a:t> Click the VIEW tab on the Ribbon. </a:t>
            </a:r>
          </a:p>
          <a:p>
            <a:pPr lvl="1" algn="just"/>
            <a:r>
              <a:rPr lang="en-US" dirty="0" smtClean="0"/>
              <a:t>Click Macros. </a:t>
            </a:r>
          </a:p>
          <a:p>
            <a:pPr lvl="1" algn="just"/>
            <a:r>
              <a:rPr lang="en-US" dirty="0" smtClean="0"/>
              <a:t>Select View Macros from the dropdown list. </a:t>
            </a:r>
          </a:p>
          <a:p>
            <a:pPr lvl="1" algn="just"/>
            <a:r>
              <a:rPr lang="en-US" dirty="0" smtClean="0"/>
              <a:t>The Macro dialog box appears.</a:t>
            </a:r>
          </a:p>
          <a:p>
            <a:pPr lvl="1" algn="just"/>
            <a:r>
              <a:rPr lang="en-US" dirty="0" smtClean="0"/>
              <a:t>Click the macro name. </a:t>
            </a:r>
          </a:p>
          <a:p>
            <a:pPr lvl="1" algn="just"/>
            <a:r>
              <a:rPr lang="en-US" dirty="0" smtClean="0"/>
              <a:t>Click the run button.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36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797</Words>
  <Application>Microsoft Office PowerPoint</Application>
  <PresentationFormat>Widescreen</PresentationFormat>
  <Paragraphs>72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Gothic</vt:lpstr>
      <vt:lpstr>Wingdings 3</vt:lpstr>
      <vt:lpstr>Wisp</vt:lpstr>
      <vt:lpstr>Spreadsheet Contd..</vt:lpstr>
      <vt:lpstr>Charts</vt:lpstr>
      <vt:lpstr>Types of Charts</vt:lpstr>
      <vt:lpstr>Types of Charts</vt:lpstr>
      <vt:lpstr>Inserting a Chart</vt:lpstr>
      <vt:lpstr>Pivot Table</vt:lpstr>
      <vt:lpstr>Pivot Table</vt:lpstr>
      <vt:lpstr>Inserting a Pivot Table</vt:lpstr>
      <vt:lpstr>Excel Macro</vt:lpstr>
      <vt:lpstr>Excel Macro</vt:lpstr>
      <vt:lpstr>Recording a Macro</vt:lpstr>
      <vt:lpstr>Recording a Macro</vt:lpstr>
      <vt:lpstr>Running a macro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Spreadsheet Contd..</dc:title>
  <dc:creator>hp</dc:creator>
  <cp:lastModifiedBy>hp</cp:lastModifiedBy>
  <cp:revision>1</cp:revision>
  <dcterms:created xsi:type="dcterms:W3CDTF">2022-07-25T08:20:15Z</dcterms:created>
  <dcterms:modified xsi:type="dcterms:W3CDTF">2022-07-25T08:21:06Z</dcterms:modified>
</cp:coreProperties>
</file>